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1" r:id="rId3"/>
    <p:sldId id="282" r:id="rId4"/>
    <p:sldId id="262" r:id="rId5"/>
    <p:sldId id="263" r:id="rId6"/>
    <p:sldId id="284" r:id="rId7"/>
    <p:sldId id="269" r:id="rId8"/>
    <p:sldId id="266" r:id="rId9"/>
    <p:sldId id="267" r:id="rId10"/>
    <p:sldId id="270" r:id="rId11"/>
    <p:sldId id="283" r:id="rId12"/>
    <p:sldId id="268" r:id="rId13"/>
    <p:sldId id="271" r:id="rId14"/>
    <p:sldId id="275" r:id="rId15"/>
    <p:sldId id="278" r:id="rId16"/>
    <p:sldId id="272" r:id="rId17"/>
    <p:sldId id="264" r:id="rId18"/>
    <p:sldId id="274" r:id="rId19"/>
    <p:sldId id="276" r:id="rId20"/>
    <p:sldId id="279" r:id="rId21"/>
    <p:sldId id="25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6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1" d="100"/>
          <a:sy n="151" d="100"/>
        </p:scale>
        <p:origin x="-204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DDB94-0735-6C4E-84FB-0DA8F8A56F42}" type="datetimeFigureOut">
              <a:rPr lang="ru-RU" smtClean="0"/>
              <a:t>16.04.13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BD57F-CA2F-AD4B-9A83-3A6C31190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80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Добрый день уважаемые коллеги! Мы с Вами знаем восемь клавиш построения СМК: </a:t>
            </a:r>
            <a:r>
              <a:rPr kumimoji="0" lang="ru-RU" sz="1200" dirty="0" smtClean="0"/>
              <a:t>Ориентация на потребителя</a:t>
            </a:r>
            <a:r>
              <a:rPr kumimoji="0" lang="ru-RU" sz="1200" baseline="0" dirty="0" smtClean="0"/>
              <a:t> </a:t>
            </a:r>
            <a:r>
              <a:rPr kumimoji="0" lang="ru-RU" sz="1200" dirty="0" smtClean="0"/>
              <a:t>Лидерство руководства</a:t>
            </a:r>
            <a:r>
              <a:rPr kumimoji="0" lang="ru-RU" sz="1200" baseline="0" dirty="0" smtClean="0"/>
              <a:t> </a:t>
            </a:r>
            <a:r>
              <a:rPr kumimoji="0" lang="ru-RU" sz="1200" dirty="0" smtClean="0"/>
              <a:t>Вовлечение персонала</a:t>
            </a:r>
            <a:r>
              <a:rPr kumimoji="0" lang="ru-RU" sz="1200" baseline="0" dirty="0" smtClean="0"/>
              <a:t> </a:t>
            </a:r>
            <a:r>
              <a:rPr kumimoji="0" lang="ru-RU" sz="1200" dirty="0" smtClean="0"/>
              <a:t>Процессный подход</a:t>
            </a:r>
            <a:r>
              <a:rPr kumimoji="0" lang="ru-RU" sz="1200" baseline="0" dirty="0" smtClean="0"/>
              <a:t> </a:t>
            </a:r>
            <a:r>
              <a:rPr kumimoji="0" lang="ru-RU" sz="1200" dirty="0" smtClean="0"/>
              <a:t>Системный подход</a:t>
            </a:r>
            <a:r>
              <a:rPr kumimoji="0" lang="ru-RU" sz="1200" baseline="0" dirty="0" smtClean="0"/>
              <a:t> </a:t>
            </a:r>
            <a:r>
              <a:rPr kumimoji="0" lang="ru-RU" sz="1200" dirty="0" smtClean="0"/>
              <a:t>Непрерывное совершенство</a:t>
            </a:r>
            <a:r>
              <a:rPr kumimoji="0" lang="ru-RU" sz="1200" baseline="0" dirty="0" smtClean="0"/>
              <a:t> </a:t>
            </a:r>
            <a:r>
              <a:rPr kumimoji="0" lang="ru-RU" sz="1200" dirty="0" smtClean="0"/>
              <a:t>Руководство основанное на фактах</a:t>
            </a:r>
            <a:r>
              <a:rPr kumimoji="0" lang="ru-RU" sz="1200" baseline="0" dirty="0" smtClean="0"/>
              <a:t> </a:t>
            </a:r>
            <a:r>
              <a:rPr kumimoji="0" lang="ru-RU" sz="1200" dirty="0" smtClean="0"/>
              <a:t>Конструктивные отношения с партнерами. Разрешите более подробно остановиться на клавише:</a:t>
            </a:r>
            <a:r>
              <a:rPr kumimoji="0" lang="ru-RU" sz="1200" baseline="0" dirty="0" smtClean="0"/>
              <a:t> Процессном подходе. </a:t>
            </a:r>
            <a:endParaRPr kumimoji="0" lang="ru-RU" sz="1200" dirty="0" smtClean="0"/>
          </a:p>
          <a:p>
            <a:endParaRPr kumimoji="0"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3BD57F-CA2F-AD4B-9A83-3A6C31190D3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104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такое процесс?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Структура процесса</a:t>
            </a: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kumimoji="0" lang="ru-RU" sz="1200" i="0" u="none" strike="noStrike" kern="1200" cap="none" spc="0" normalizeH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3</a:t>
            </a:r>
            <a:r>
              <a:rPr kumimoji="0" lang="ru-RU" sz="120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Что такое формализация процесса?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4</a:t>
            </a:r>
            <a:r>
              <a:rPr kumimoji="0" lang="ru-RU" sz="120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От чего зависит степень формализации процесса?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3BD57F-CA2F-AD4B-9A83-3A6C31190D3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183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png"/><Relationship Id="rId12" Type="http://schemas.openxmlformats.org/officeDocument/2006/relationships/image" Target="../media/image20.png"/><Relationship Id="rId13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0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-it-a-2\Documents\Дизайнерский подход\Новая папка\new\Безимени-2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35696" y="1196752"/>
            <a:ext cx="5725045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2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. Что такое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формализация процесса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и от чего зависит степень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формализации</a:t>
            </a:r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476672"/>
            <a:ext cx="7315524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Ф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ормализация – это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создание документированного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шаблона (стандарта).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Цель формализации –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и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меть единое толкование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о качественных характеристиках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п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родукта (услуги).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4211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9" y="27384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59832" y="2060848"/>
            <a:ext cx="2857520" cy="342902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Формализацияшаблона (стандарта) - документ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1124744"/>
            <a:ext cx="3203848" cy="342902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Варианты формализации</a:t>
            </a:r>
          </a:p>
          <a:p>
            <a:pPr algn="ctr"/>
            <a:r>
              <a:rPr lang="ru-RU" sz="3200" dirty="0" smtClean="0"/>
              <a:t>(горизонтальная,вертикальная)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852936"/>
            <a:ext cx="2965024" cy="342902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  <a:defRPr/>
            </a:pPr>
            <a:r>
              <a:rPr lang="ru-RU" sz="3200" dirty="0" smtClean="0"/>
              <a:t>Осознание необходимости и разработка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3200" dirty="0" smtClean="0"/>
              <a:t>шаблона (стандарта)</a:t>
            </a:r>
          </a:p>
        </p:txBody>
      </p:sp>
      <p:sp>
        <p:nvSpPr>
          <p:cNvPr id="7" name="Стрелка вправо 6"/>
          <p:cNvSpPr/>
          <p:nvPr/>
        </p:nvSpPr>
        <p:spPr>
          <a:xfrm rot="20334552">
            <a:off x="-35450" y="1314283"/>
            <a:ext cx="8102675" cy="1023849"/>
          </a:xfrm>
          <a:prstGeom prst="rightArrow">
            <a:avLst/>
          </a:prstGeom>
          <a:solidFill>
            <a:schemeClr val="accent6">
              <a:lumMod val="75000"/>
              <a:alpha val="40000"/>
            </a:schemeClr>
          </a:solidFill>
          <a:ln w="101600">
            <a:solidFill>
              <a:schemeClr val="accent6">
                <a:lumMod val="75000"/>
                <a:alpha val="9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42844" y="2714620"/>
            <a:ext cx="857256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Вход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571604" y="2714620"/>
            <a:ext cx="1000132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Регистрация</a:t>
            </a:r>
            <a:endParaRPr lang="ru-RU" sz="11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071802" y="2714620"/>
            <a:ext cx="1000132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Первичный прием врача</a:t>
            </a:r>
            <a:endParaRPr lang="ru-RU" sz="11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643834" y="2714620"/>
            <a:ext cx="857256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Лечение</a:t>
            </a:r>
            <a:endParaRPr lang="ru-RU" sz="1100" b="1" dirty="0"/>
          </a:p>
        </p:txBody>
      </p:sp>
      <p:cxnSp>
        <p:nvCxnSpPr>
          <p:cNvPr id="61" name="Прямая со стрелкой 60"/>
          <p:cNvCxnSpPr/>
          <p:nvPr/>
        </p:nvCxnSpPr>
        <p:spPr>
          <a:xfrm rot="5400000" flipH="1" flipV="1">
            <a:off x="4894859" y="3677645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4572000" y="2714620"/>
            <a:ext cx="1000132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Диагностика</a:t>
            </a:r>
            <a:endParaRPr lang="ru-RU" sz="1100" b="1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6072198" y="2714620"/>
            <a:ext cx="1071570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/>
              <a:t>Повторный осмотр врача</a:t>
            </a:r>
            <a:endParaRPr lang="ru-RU" sz="1100" b="1" dirty="0"/>
          </a:p>
        </p:txBody>
      </p:sp>
      <p:cxnSp>
        <p:nvCxnSpPr>
          <p:cNvPr id="57" name="Прямая со стрелкой 56"/>
          <p:cNvCxnSpPr/>
          <p:nvPr/>
        </p:nvCxnSpPr>
        <p:spPr>
          <a:xfrm>
            <a:off x="1000100" y="3071810"/>
            <a:ext cx="500066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2571736" y="3071810"/>
            <a:ext cx="500066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4071934" y="3071810"/>
            <a:ext cx="500066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5572132" y="3071810"/>
            <a:ext cx="500066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7143768" y="3071810"/>
            <a:ext cx="500066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rot="5400000">
            <a:off x="393671" y="2463793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rot="5400000">
            <a:off x="1965307" y="2463793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rot="5400000">
            <a:off x="3465505" y="2463793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 rot="5400000">
            <a:off x="4822827" y="2535231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rot="5400000">
            <a:off x="6394463" y="2535231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rot="5400000">
            <a:off x="7894661" y="2535231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 rot="5400000" flipH="1" flipV="1">
            <a:off x="394265" y="3606207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rot="5400000" flipH="1" flipV="1">
            <a:off x="1894463" y="3677645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 rot="5400000" flipH="1" flipV="1">
            <a:off x="3466099" y="3677645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rot="5400000" flipH="1" flipV="1">
            <a:off x="7895255" y="3677645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 rot="5400000" flipH="1" flipV="1">
            <a:off x="6395057" y="3606207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Стрелка вправо 91"/>
          <p:cNvSpPr/>
          <p:nvPr/>
        </p:nvSpPr>
        <p:spPr>
          <a:xfrm>
            <a:off x="71374" y="1357298"/>
            <a:ext cx="9072626" cy="3429024"/>
          </a:xfrm>
          <a:prstGeom prst="rightArrow">
            <a:avLst/>
          </a:prstGeom>
          <a:solidFill>
            <a:schemeClr val="accent6">
              <a:lumMod val="75000"/>
              <a:alpha val="40000"/>
            </a:schemeClr>
          </a:solidFill>
          <a:ln w="101600">
            <a:solidFill>
              <a:schemeClr val="accent6">
                <a:lumMod val="75000"/>
                <a:alpha val="9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44624"/>
            <a:ext cx="568717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Горизонтальная формализация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оказания неотложной помощи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3" y="247650"/>
            <a:ext cx="8858313" cy="639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F:\DCIM\100BSMP2\DSC_0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071546"/>
            <a:ext cx="6316583" cy="5143536"/>
          </a:xfrm>
          <a:prstGeom prst="rect">
            <a:avLst/>
          </a:prstGeom>
          <a:noFill/>
        </p:spPr>
      </p:pic>
      <p:pic>
        <p:nvPicPr>
          <p:cNvPr id="6147" name="Picture 3" descr="F:\DCIM\100BSMP2\DSC_04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42852"/>
            <a:ext cx="5759456" cy="3635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80" name="Прямая со стрелкой 79"/>
          <p:cNvCxnSpPr/>
          <p:nvPr/>
        </p:nvCxnSpPr>
        <p:spPr>
          <a:xfrm rot="5400000">
            <a:off x="5180017" y="2606669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rot="5400000">
            <a:off x="8180413" y="2606669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Группа 26"/>
          <p:cNvGrpSpPr/>
          <p:nvPr/>
        </p:nvGrpSpPr>
        <p:grpSpPr>
          <a:xfrm>
            <a:off x="357158" y="2428868"/>
            <a:ext cx="8501090" cy="1570842"/>
            <a:chOff x="0" y="2285992"/>
            <a:chExt cx="8501090" cy="1570842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0" y="2714620"/>
              <a:ext cx="1000100" cy="714380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/>
                <a:t>Заведующий</a:t>
              </a:r>
              <a:endParaRPr lang="ru-RU" sz="1000" b="1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571604" y="2714620"/>
              <a:ext cx="1000132" cy="714380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/>
                <a:t>Врачи отделения</a:t>
              </a:r>
              <a:endParaRPr lang="ru-RU" sz="1100" b="1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071802" y="2714620"/>
              <a:ext cx="1000132" cy="714380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/>
                <a:t>Медсестры</a:t>
              </a:r>
              <a:endParaRPr lang="ru-RU" sz="1100" b="1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643834" y="2714620"/>
              <a:ext cx="857256" cy="714380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/>
                <a:t>Охрана</a:t>
              </a:r>
              <a:endParaRPr lang="ru-RU" sz="1100" b="1" dirty="0"/>
            </a:p>
          </p:txBody>
        </p:sp>
        <p:cxnSp>
          <p:nvCxnSpPr>
            <p:cNvPr id="61" name="Прямая со стрелкой 60"/>
            <p:cNvCxnSpPr/>
            <p:nvPr/>
          </p:nvCxnSpPr>
          <p:spPr>
            <a:xfrm rot="5400000" flipH="1" flipV="1">
              <a:off x="4894859" y="3677645"/>
              <a:ext cx="356396" cy="198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Прямоугольник 47"/>
            <p:cNvSpPr/>
            <p:nvPr/>
          </p:nvSpPr>
          <p:spPr>
            <a:xfrm>
              <a:off x="4572000" y="2714620"/>
              <a:ext cx="1000132" cy="714380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/>
                <a:t>Младший</a:t>
              </a:r>
            </a:p>
            <a:p>
              <a:pPr algn="ctr"/>
              <a:r>
                <a:rPr lang="ru-RU" sz="1100" b="1" dirty="0" smtClean="0"/>
                <a:t>персонал</a:t>
              </a:r>
              <a:endParaRPr lang="ru-RU" sz="1100" b="1" dirty="0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6072198" y="2714620"/>
              <a:ext cx="1071570" cy="714380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/>
                <a:t>Регистраторы</a:t>
              </a:r>
              <a:endParaRPr lang="ru-RU" sz="1100" b="1" dirty="0"/>
            </a:p>
          </p:txBody>
        </p:sp>
        <p:cxnSp>
          <p:nvCxnSpPr>
            <p:cNvPr id="57" name="Прямая со стрелкой 56"/>
            <p:cNvCxnSpPr/>
            <p:nvPr/>
          </p:nvCxnSpPr>
          <p:spPr>
            <a:xfrm>
              <a:off x="1000100" y="3071810"/>
              <a:ext cx="500066" cy="1588"/>
            </a:xfrm>
            <a:prstGeom prst="straightConnector1">
              <a:avLst/>
            </a:prstGeom>
            <a:ln w="41275">
              <a:solidFill>
                <a:schemeClr val="bg1"/>
              </a:solidFill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>
              <a:off x="2571736" y="3071810"/>
              <a:ext cx="500066" cy="1588"/>
            </a:xfrm>
            <a:prstGeom prst="straightConnector1">
              <a:avLst/>
            </a:prstGeom>
            <a:ln w="41275">
              <a:solidFill>
                <a:schemeClr val="bg1"/>
              </a:solidFill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2" name="Прямая со стрелкой 71"/>
            <p:cNvCxnSpPr/>
            <p:nvPr/>
          </p:nvCxnSpPr>
          <p:spPr>
            <a:xfrm>
              <a:off x="4071934" y="3071810"/>
              <a:ext cx="500066" cy="1588"/>
            </a:xfrm>
            <a:prstGeom prst="straightConnector1">
              <a:avLst/>
            </a:prstGeom>
            <a:ln w="41275">
              <a:solidFill>
                <a:schemeClr val="bg1"/>
              </a:solidFill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5" name="Прямая со стрелкой 74"/>
            <p:cNvCxnSpPr/>
            <p:nvPr/>
          </p:nvCxnSpPr>
          <p:spPr>
            <a:xfrm>
              <a:off x="5572132" y="3071810"/>
              <a:ext cx="500066" cy="1588"/>
            </a:xfrm>
            <a:prstGeom prst="straightConnector1">
              <a:avLst/>
            </a:prstGeom>
            <a:ln w="41275">
              <a:solidFill>
                <a:schemeClr val="bg1"/>
              </a:solidFill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6" name="Прямая со стрелкой 75"/>
            <p:cNvCxnSpPr/>
            <p:nvPr/>
          </p:nvCxnSpPr>
          <p:spPr>
            <a:xfrm>
              <a:off x="7143768" y="3071810"/>
              <a:ext cx="500066" cy="1588"/>
            </a:xfrm>
            <a:prstGeom prst="straightConnector1">
              <a:avLst/>
            </a:prstGeom>
            <a:ln w="41275">
              <a:solidFill>
                <a:schemeClr val="bg1"/>
              </a:solidFill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7" name="Прямая со стрелкой 76"/>
            <p:cNvCxnSpPr/>
            <p:nvPr/>
          </p:nvCxnSpPr>
          <p:spPr>
            <a:xfrm rot="5400000">
              <a:off x="393671" y="2463793"/>
              <a:ext cx="357190" cy="158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 стрелкой 77"/>
            <p:cNvCxnSpPr/>
            <p:nvPr/>
          </p:nvCxnSpPr>
          <p:spPr>
            <a:xfrm rot="5400000">
              <a:off x="1965307" y="2463793"/>
              <a:ext cx="357190" cy="158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 стрелкой 78"/>
            <p:cNvCxnSpPr/>
            <p:nvPr/>
          </p:nvCxnSpPr>
          <p:spPr>
            <a:xfrm rot="5400000">
              <a:off x="3465505" y="2463793"/>
              <a:ext cx="357190" cy="158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 стрелкой 80"/>
            <p:cNvCxnSpPr/>
            <p:nvPr/>
          </p:nvCxnSpPr>
          <p:spPr>
            <a:xfrm rot="5400000">
              <a:off x="6394463" y="2535231"/>
              <a:ext cx="357190" cy="1588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 стрелкой 82"/>
            <p:cNvCxnSpPr/>
            <p:nvPr/>
          </p:nvCxnSpPr>
          <p:spPr>
            <a:xfrm rot="5400000" flipH="1" flipV="1">
              <a:off x="394265" y="3606207"/>
              <a:ext cx="356396" cy="198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 стрелкой 83"/>
            <p:cNvCxnSpPr/>
            <p:nvPr/>
          </p:nvCxnSpPr>
          <p:spPr>
            <a:xfrm rot="5400000" flipH="1" flipV="1">
              <a:off x="1894463" y="3677645"/>
              <a:ext cx="356396" cy="198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 стрелкой 84"/>
            <p:cNvCxnSpPr/>
            <p:nvPr/>
          </p:nvCxnSpPr>
          <p:spPr>
            <a:xfrm rot="5400000" flipH="1" flipV="1">
              <a:off x="3466099" y="3677645"/>
              <a:ext cx="356396" cy="198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 стрелкой 89"/>
            <p:cNvCxnSpPr/>
            <p:nvPr/>
          </p:nvCxnSpPr>
          <p:spPr>
            <a:xfrm rot="5400000" flipH="1" flipV="1">
              <a:off x="7895255" y="3677645"/>
              <a:ext cx="356396" cy="198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 стрелкой 90"/>
            <p:cNvCxnSpPr/>
            <p:nvPr/>
          </p:nvCxnSpPr>
          <p:spPr>
            <a:xfrm rot="5400000" flipH="1" flipV="1">
              <a:off x="6395057" y="3606207"/>
              <a:ext cx="356396" cy="1981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Скругленный прямоугольник 27"/>
          <p:cNvSpPr/>
          <p:nvPr/>
        </p:nvSpPr>
        <p:spPr>
          <a:xfrm>
            <a:off x="285720" y="571480"/>
            <a:ext cx="1143008" cy="5286412"/>
          </a:xfrm>
          <a:prstGeom prst="roundRect">
            <a:avLst/>
          </a:prstGeom>
          <a:gradFill>
            <a:gsLst>
              <a:gs pos="39000">
                <a:schemeClr val="accent3">
                  <a:tint val="50000"/>
                  <a:satMod val="300000"/>
                  <a:alpha val="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 w="508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857356" y="642918"/>
            <a:ext cx="1143008" cy="5286412"/>
          </a:xfrm>
          <a:prstGeom prst="roundRect">
            <a:avLst/>
          </a:prstGeom>
          <a:gradFill>
            <a:gsLst>
              <a:gs pos="60000">
                <a:schemeClr val="accent3">
                  <a:tint val="50000"/>
                  <a:satMod val="300000"/>
                  <a:alpha val="22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 w="508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357554" y="642918"/>
            <a:ext cx="1143008" cy="5286412"/>
          </a:xfrm>
          <a:prstGeom prst="roundRect">
            <a:avLst/>
          </a:prstGeom>
          <a:gradFill>
            <a:gsLst>
              <a:gs pos="100000">
                <a:schemeClr val="accent3">
                  <a:tint val="50000"/>
                  <a:satMod val="300000"/>
                  <a:alpha val="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 w="508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857752" y="571480"/>
            <a:ext cx="1143008" cy="5286412"/>
          </a:xfrm>
          <a:prstGeom prst="roundRect">
            <a:avLst/>
          </a:prstGeom>
          <a:gradFill>
            <a:gsLst>
              <a:gs pos="46000">
                <a:schemeClr val="accent3">
                  <a:tint val="50000"/>
                  <a:satMod val="300000"/>
                  <a:alpha val="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 w="508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929586" y="571480"/>
            <a:ext cx="1000132" cy="5286412"/>
          </a:xfrm>
          <a:prstGeom prst="roundRect">
            <a:avLst/>
          </a:prstGeom>
          <a:gradFill>
            <a:gsLst>
              <a:gs pos="39000">
                <a:schemeClr val="accent3">
                  <a:tint val="50000"/>
                  <a:satMod val="300000"/>
                  <a:alpha val="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 w="508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57950" y="642918"/>
            <a:ext cx="1143008" cy="5286412"/>
          </a:xfrm>
          <a:prstGeom prst="roundRect">
            <a:avLst/>
          </a:prstGeom>
          <a:gradFill flip="none" rotWithShape="1">
            <a:gsLst>
              <a:gs pos="59000">
                <a:schemeClr val="accent3">
                  <a:tint val="50000"/>
                  <a:satMod val="300000"/>
                  <a:alpha val="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Стрелка вправо 91"/>
          <p:cNvSpPr/>
          <p:nvPr/>
        </p:nvSpPr>
        <p:spPr>
          <a:xfrm>
            <a:off x="71374" y="3571876"/>
            <a:ext cx="9072626" cy="3429024"/>
          </a:xfrm>
          <a:prstGeom prst="rightArrow">
            <a:avLst/>
          </a:prstGeom>
          <a:solidFill>
            <a:schemeClr val="accent6">
              <a:lumMod val="75000"/>
              <a:alpha val="40000"/>
            </a:schemeClr>
          </a:solidFill>
          <a:ln w="101600">
            <a:solidFill>
              <a:schemeClr val="accent6">
                <a:lumMod val="7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 КОНТАКТ С ПАЦИЕНТОМ</a:t>
            </a:r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0"/>
            <a:ext cx="9036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Вертикальная формализация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357158" y="357166"/>
            <a:ext cx="4336616" cy="3370794"/>
            <a:chOff x="588397" y="1214421"/>
            <a:chExt cx="4336616" cy="3370794"/>
          </a:xfrm>
        </p:grpSpPr>
        <p:pic>
          <p:nvPicPr>
            <p:cNvPr id="6" name="Изображение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671849">
              <a:off x="588397" y="1293475"/>
              <a:ext cx="2237289" cy="2806289"/>
            </a:xfrm>
            <a:prstGeom prst="rect">
              <a:avLst/>
            </a:prstGeom>
          </p:spPr>
        </p:pic>
        <p:pic>
          <p:nvPicPr>
            <p:cNvPr id="7" name="Изображение 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1294863">
              <a:off x="1144744" y="1284744"/>
              <a:ext cx="2001210" cy="2754087"/>
            </a:xfrm>
            <a:prstGeom prst="rect">
              <a:avLst/>
            </a:prstGeom>
          </p:spPr>
        </p:pic>
        <p:pic>
          <p:nvPicPr>
            <p:cNvPr id="8" name="Изображение 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0480" y="1214421"/>
              <a:ext cx="1952366" cy="2831789"/>
            </a:xfrm>
            <a:prstGeom prst="rect">
              <a:avLst/>
            </a:prstGeom>
          </p:spPr>
        </p:pic>
        <p:pic>
          <p:nvPicPr>
            <p:cNvPr id="9" name="Изображение 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429869">
              <a:off x="2107558" y="1351682"/>
              <a:ext cx="1944225" cy="2885644"/>
            </a:xfrm>
            <a:prstGeom prst="rect">
              <a:avLst/>
            </a:prstGeom>
          </p:spPr>
        </p:pic>
        <p:pic>
          <p:nvPicPr>
            <p:cNvPr id="10" name="Изображение 6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053889">
              <a:off x="2352471" y="1450536"/>
              <a:ext cx="2216538" cy="3107795"/>
            </a:xfrm>
            <a:prstGeom prst="rect">
              <a:avLst/>
            </a:prstGeom>
          </p:spPr>
        </p:pic>
        <p:pic>
          <p:nvPicPr>
            <p:cNvPr id="11" name="Изображение 7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1359714">
              <a:off x="2799769" y="1470634"/>
              <a:ext cx="2125244" cy="3114581"/>
            </a:xfrm>
            <a:prstGeom prst="rect">
              <a:avLst/>
            </a:prstGeom>
          </p:spPr>
        </p:pic>
      </p:grpSp>
      <p:grpSp>
        <p:nvGrpSpPr>
          <p:cNvPr id="12" name="Группа 11"/>
          <p:cNvGrpSpPr/>
          <p:nvPr/>
        </p:nvGrpSpPr>
        <p:grpSpPr>
          <a:xfrm>
            <a:off x="5072066" y="285728"/>
            <a:ext cx="3595378" cy="3480694"/>
            <a:chOff x="5058882" y="1135229"/>
            <a:chExt cx="3595378" cy="3480694"/>
          </a:xfrm>
        </p:grpSpPr>
        <p:pic>
          <p:nvPicPr>
            <p:cNvPr id="13" name="Изображение 10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20040309">
              <a:off x="5058882" y="1135229"/>
              <a:ext cx="1913477" cy="2910327"/>
            </a:xfrm>
            <a:prstGeom prst="rect">
              <a:avLst/>
            </a:prstGeom>
          </p:spPr>
        </p:pic>
        <p:pic>
          <p:nvPicPr>
            <p:cNvPr id="14" name="Изображение 11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21002770">
              <a:off x="5601990" y="1224165"/>
              <a:ext cx="1966870" cy="3036674"/>
            </a:xfrm>
            <a:prstGeom prst="rect">
              <a:avLst/>
            </a:prstGeom>
          </p:spPr>
        </p:pic>
        <p:pic>
          <p:nvPicPr>
            <p:cNvPr id="15" name="Изображение 12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935937" y="1278042"/>
              <a:ext cx="1902771" cy="3069258"/>
            </a:xfrm>
            <a:prstGeom prst="rect">
              <a:avLst/>
            </a:prstGeom>
          </p:spPr>
        </p:pic>
        <p:pic>
          <p:nvPicPr>
            <p:cNvPr id="16" name="Изображение 13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 rot="727636">
              <a:off x="6396437" y="1467258"/>
              <a:ext cx="2147742" cy="3030994"/>
            </a:xfrm>
            <a:prstGeom prst="rect">
              <a:avLst/>
            </a:prstGeom>
          </p:spPr>
        </p:pic>
        <p:pic>
          <p:nvPicPr>
            <p:cNvPr id="17" name="Изображение 14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 rot="1395525">
              <a:off x="6493796" y="1654332"/>
              <a:ext cx="2160464" cy="2961591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0" y="3714752"/>
            <a:ext cx="892971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работы: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максимально качественная и квалифицированная лечебная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 для повышения лояльности пациента клинике; внешний вид;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важно, необходимо и запрещено; Что обязан сделать на своем рабочем месте (поэтапно); Речевой модуль общения;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ВАЖНО: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Всегда помнить, что Вы работаете в лучшей клинике;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достойны этой работы, потому что совершенствуетесь;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Ваше благополучие зависит от слаженной работы всего коллектива;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все работаем для наших пациентов!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 заслуживает самого внимательного отношения!</a:t>
            </a:r>
          </a:p>
          <a:p>
            <a:pPr algn="ctr"/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214282" y="1928802"/>
            <a:ext cx="3571900" cy="157163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Уровни управления</a:t>
            </a:r>
            <a:endParaRPr lang="ru-RU" sz="3600" dirty="0"/>
          </a:p>
        </p:txBody>
      </p:sp>
      <p:sp>
        <p:nvSpPr>
          <p:cNvPr id="5" name="Овал 4"/>
          <p:cNvSpPr/>
          <p:nvPr/>
        </p:nvSpPr>
        <p:spPr>
          <a:xfrm>
            <a:off x="3000364" y="4500570"/>
            <a:ext cx="4500594" cy="157163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Формализация процесса</a:t>
            </a:r>
            <a:endParaRPr lang="ru-RU" sz="3600" dirty="0"/>
          </a:p>
        </p:txBody>
      </p:sp>
      <p:sp>
        <p:nvSpPr>
          <p:cNvPr id="6" name="Овал 5"/>
          <p:cNvSpPr/>
          <p:nvPr/>
        </p:nvSpPr>
        <p:spPr>
          <a:xfrm>
            <a:off x="2928926" y="642918"/>
            <a:ext cx="3571900" cy="157163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Персонал</a:t>
            </a:r>
          </a:p>
          <a:p>
            <a:pPr algn="ctr"/>
            <a:r>
              <a:rPr lang="en-US" sz="3600" dirty="0" smtClean="0"/>
              <a:t>DOC - IT</a:t>
            </a:r>
            <a:endParaRPr lang="ru-RU" sz="3600" dirty="0"/>
          </a:p>
        </p:txBody>
      </p:sp>
      <p:sp>
        <p:nvSpPr>
          <p:cNvPr id="8" name="Овал 7"/>
          <p:cNvSpPr/>
          <p:nvPr/>
        </p:nvSpPr>
        <p:spPr>
          <a:xfrm>
            <a:off x="5286380" y="2000240"/>
            <a:ext cx="3857620" cy="157163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Критичность процессов</a:t>
            </a:r>
            <a:endParaRPr lang="ru-RU" sz="3600" dirty="0"/>
          </a:p>
        </p:txBody>
      </p:sp>
      <p:sp>
        <p:nvSpPr>
          <p:cNvPr id="9" name="Двойная стрелка вверх/вниз 8"/>
          <p:cNvSpPr/>
          <p:nvPr/>
        </p:nvSpPr>
        <p:spPr>
          <a:xfrm rot="19963681">
            <a:off x="2549311" y="3478526"/>
            <a:ext cx="857256" cy="1357322"/>
          </a:xfrm>
          <a:prstGeom prst="up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верх/вниз 9"/>
          <p:cNvSpPr/>
          <p:nvPr/>
        </p:nvSpPr>
        <p:spPr>
          <a:xfrm rot="21442289">
            <a:off x="4479956" y="2233034"/>
            <a:ext cx="857256" cy="2236490"/>
          </a:xfrm>
          <a:prstGeom prst="up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войная стрелка вверх/вниз 10"/>
          <p:cNvSpPr/>
          <p:nvPr/>
        </p:nvSpPr>
        <p:spPr>
          <a:xfrm rot="1216053">
            <a:off x="6546764" y="3534815"/>
            <a:ext cx="777289" cy="1208418"/>
          </a:xfrm>
          <a:prstGeom prst="up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1785918" y="642918"/>
            <a:ext cx="5500726" cy="4929222"/>
          </a:xfrm>
          <a:prstGeom prst="ellipse">
            <a:avLst/>
          </a:prstGeom>
          <a:noFill/>
          <a:ln w="406400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 rot="16727710">
            <a:off x="6409208" y="1962393"/>
            <a:ext cx="1214422" cy="1000132"/>
          </a:xfrm>
          <a:prstGeom prst="triangl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 rot="9001394">
            <a:off x="4026251" y="5165695"/>
            <a:ext cx="1214422" cy="1000132"/>
          </a:xfrm>
          <a:prstGeom prst="triangl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5400000">
            <a:off x="4107665" y="249997"/>
            <a:ext cx="1214422" cy="1000132"/>
          </a:xfrm>
          <a:prstGeom prst="triangle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Изображение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143140" cy="1783143"/>
          </a:xfrm>
          <a:prstGeom prst="rect">
            <a:avLst/>
          </a:prstGeom>
        </p:spPr>
      </p:pic>
      <p:sp>
        <p:nvSpPr>
          <p:cNvPr id="18" name="Равнобедренный треугольник 17"/>
          <p:cNvSpPr/>
          <p:nvPr/>
        </p:nvSpPr>
        <p:spPr>
          <a:xfrm rot="15358437">
            <a:off x="1096649" y="2210480"/>
            <a:ext cx="1214422" cy="1000132"/>
          </a:xfrm>
          <a:prstGeom prst="triangl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Изображение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0"/>
            <a:ext cx="2214546" cy="1714488"/>
          </a:xfrm>
          <a:prstGeom prst="rect">
            <a:avLst/>
          </a:prstGeom>
        </p:spPr>
      </p:pic>
      <p:pic>
        <p:nvPicPr>
          <p:cNvPr id="22" name="Изображение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40" y="4786322"/>
            <a:ext cx="2428860" cy="1929283"/>
          </a:xfrm>
          <a:prstGeom prst="rect">
            <a:avLst/>
          </a:prstGeom>
        </p:spPr>
      </p:pic>
      <p:pic>
        <p:nvPicPr>
          <p:cNvPr id="23" name="Изображение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714885"/>
            <a:ext cx="2643174" cy="214311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500298" y="2214554"/>
            <a:ext cx="4071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Патологический круг селекции персонала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Users\a-it-a-2\Documents\Дизайнерский подход\Новая папка\new\титульник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13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571480"/>
            <a:ext cx="8572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Степень формализации процессов в медицинской организаций</a:t>
            </a:r>
            <a:endParaRPr lang="ru-RU" sz="4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6000768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Главный врач  Хайруллин И.И.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a-it-a-2\Documents\Дизайнерский подход\Новая папка\new\Безимени-10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4303455"/>
            <a:ext cx="9144000" cy="255454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«Музыка менеджмента богата и разнообразна. Набор </a:t>
            </a:r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клавиш </a:t>
            </a:r>
            <a:r>
              <a:rPr lang="ru-RU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менеджмента хорошо </a:t>
            </a:r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известен. Искусство менеджера – в нужное время</a:t>
            </a:r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нажимать нужные клавиши, чтобы родилась гармония. »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-it-a-2\Documents\Дизайнерский подход\Новая папка\new\Безимени-6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14546" y="2857496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1D6D41"/>
                </a:solidFill>
              </a:rPr>
              <a:t>Благодарим Вас </a:t>
            </a:r>
          </a:p>
          <a:p>
            <a:pPr algn="ctr"/>
            <a:r>
              <a:rPr lang="ru-RU" sz="4800" b="1" i="1" dirty="0" smtClean="0">
                <a:solidFill>
                  <a:srgbClr val="1D6D41"/>
                </a:solidFill>
              </a:rPr>
              <a:t>за внимание!</a:t>
            </a:r>
            <a:endParaRPr lang="ru-RU" sz="4800" b="1" i="1" dirty="0">
              <a:solidFill>
                <a:srgbClr val="1D6D4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428604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Содержание</a:t>
            </a:r>
            <a:endParaRPr lang="ru-RU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Вертикальный текст 2"/>
          <p:cNvSpPr txBox="1">
            <a:spLocks/>
          </p:cNvSpPr>
          <p:nvPr/>
        </p:nvSpPr>
        <p:spPr>
          <a:xfrm>
            <a:off x="323528" y="1285860"/>
            <a:ext cx="8677628" cy="45259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marL="742950" indent="-742950">
              <a:spcBef>
                <a:spcPct val="20000"/>
              </a:spcBef>
              <a:buAutoNum type="arabicPeriod"/>
              <a:defRPr/>
            </a:pPr>
            <a:r>
              <a:rPr kumimoji="0" lang="ru-RU" sz="360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такое процесс и какова его структура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? </a:t>
            </a:r>
          </a:p>
          <a:p>
            <a:pPr marL="742950" indent="-742950">
              <a:spcBef>
                <a:spcPct val="20000"/>
              </a:spcBef>
              <a:buAutoNum type="arabicPeriod"/>
              <a:defRPr/>
            </a:pPr>
            <a:endParaRPr kumimoji="0" lang="ru-RU" sz="3600" i="0" u="none" strike="noStrike" kern="1200" cap="none" spc="0" normalizeH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2. </a:t>
            </a:r>
            <a:r>
              <a:rPr lang="ru-RU" sz="3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kumimoji="0" lang="ru-RU" sz="360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такое формализация процесса</a:t>
            </a:r>
            <a:r>
              <a:rPr lang="ru-RU" sz="3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и о</a:t>
            </a:r>
            <a:r>
              <a:rPr kumimoji="0" lang="ru-RU" sz="360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 чего зависит степень формализации процесса?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Вертикальный текст 4"/>
          <p:cNvSpPr txBox="1">
            <a:spLocks/>
          </p:cNvSpPr>
          <p:nvPr/>
        </p:nvSpPr>
        <p:spPr>
          <a:xfrm>
            <a:off x="214282" y="285728"/>
            <a:ext cx="8715436" cy="6215106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 anchorCtr="0">
            <a:normAutofit fontScale="5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1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rPr>
              <a:t>Процесс – последовательность взаимосвязанных действий, ориентированных на достижение значимого качественного результата из набора входов.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1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rPr>
              <a:t>Процесс - упорядоченная совокупность задач и видов деятельности, направленных на превращение исходных материалов в готовую продукцию и на создание ценности.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1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rPr>
              <a:t>Процесс — последовательная смена состояний объекта во времени.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100" b="1" i="0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+mn-lt"/>
                <a:ea typeface="+mn-ea"/>
                <a:cs typeface="+mn-cs"/>
              </a:rPr>
              <a:t>Процесс – это цепь логически связанных, повторяющихся действий, цель которых – производство продукции / оказание услуг для удовлетворения потребностей внутренних и внешних 				потребителей.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2" descr="http://t3.gstatic.com/images?q=tbn:ANd9GcRUeZTKzeSyPrAho1syruZQ6Nl926ksmWB6pzlO-RhPbjDoTMP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7864" y="1700808"/>
            <a:ext cx="3286148" cy="3214710"/>
          </a:xfrm>
          <a:prstGeom prst="rect">
            <a:avLst/>
          </a:prstGeom>
          <a:noFill/>
          <a:ln w="193675" cmpd="sng">
            <a:solidFill>
              <a:srgbClr val="000000"/>
            </a:solidFill>
          </a:ln>
        </p:spPr>
      </p:pic>
      <p:sp>
        <p:nvSpPr>
          <p:cNvPr id="11" name="Стрелка вправо 10"/>
          <p:cNvSpPr/>
          <p:nvPr/>
        </p:nvSpPr>
        <p:spPr>
          <a:xfrm>
            <a:off x="1547664" y="2708920"/>
            <a:ext cx="1571636" cy="857256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4393975" y="366665"/>
            <a:ext cx="1357322" cy="857256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6200000">
            <a:off x="4321967" y="5407225"/>
            <a:ext cx="1357322" cy="857256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715140" y="3429000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Выход</a:t>
            </a:r>
            <a:r>
              <a:rPr lang="en-US" sz="3200" dirty="0" smtClean="0">
                <a:solidFill>
                  <a:schemeClr val="bg1"/>
                </a:solidFill>
              </a:rPr>
              <a:t> (O)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3645024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Вход (</a:t>
            </a:r>
            <a:r>
              <a:rPr lang="en-US" sz="3200" dirty="0" smtClean="0">
                <a:solidFill>
                  <a:schemeClr val="bg1"/>
                </a:solidFill>
              </a:rPr>
              <a:t>I</a:t>
            </a:r>
            <a:r>
              <a:rPr lang="ru-RU" sz="3200" dirty="0" smtClean="0">
                <a:solidFill>
                  <a:schemeClr val="bg1"/>
                </a:solidFill>
              </a:rPr>
              <a:t>)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2080" y="188640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Управление (С)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57818" y="5429264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Ресурсы (М)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6876256" y="2708920"/>
            <a:ext cx="1571636" cy="857256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562612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1" dirty="0">
                <a:solidFill>
                  <a:schemeClr val="bg1"/>
                </a:solidFill>
              </a:rPr>
              <a:t>«</a:t>
            </a:r>
            <a:r>
              <a:rPr lang="ru-RU" i="1" dirty="0" smtClean="0">
                <a:solidFill>
                  <a:schemeClr val="bg1"/>
                </a:solidFill>
              </a:rPr>
              <a:t>…Нам </a:t>
            </a:r>
            <a:r>
              <a:rPr lang="ru-RU" i="1" dirty="0">
                <a:solidFill>
                  <a:schemeClr val="bg1"/>
                </a:solidFill>
              </a:rPr>
              <a:t>нужна развивающаяся, устойчивая и прозрачная </a:t>
            </a:r>
            <a:r>
              <a:rPr lang="ru-RU" i="1" dirty="0" smtClean="0">
                <a:solidFill>
                  <a:schemeClr val="bg1"/>
                </a:solidFill>
              </a:rPr>
              <a:t>машина</a:t>
            </a:r>
            <a:r>
              <a:rPr lang="ru-RU" i="1" dirty="0">
                <a:solidFill>
                  <a:schemeClr val="bg1"/>
                </a:solidFill>
              </a:rPr>
              <a:t>, управляемая командой компетентных единомышленников…»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3203848" y="2132856"/>
            <a:ext cx="2592288" cy="2736304"/>
          </a:xfrm>
          <a:prstGeom prst="rect">
            <a:avLst/>
          </a:prstGeom>
          <a:solidFill>
            <a:schemeClr val="bg1"/>
          </a:solidFill>
          <a:ln w="146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971600" y="2636912"/>
            <a:ext cx="2232248" cy="0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971600" y="3429000"/>
            <a:ext cx="2232248" cy="0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971600" y="4365104"/>
            <a:ext cx="2232248" cy="0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868144" y="2636912"/>
            <a:ext cx="2232248" cy="0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868144" y="3429000"/>
            <a:ext cx="2232248" cy="0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868144" y="4365104"/>
            <a:ext cx="2232248" cy="0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707904" y="332656"/>
            <a:ext cx="0" cy="1800200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292080" y="332656"/>
            <a:ext cx="0" cy="1800200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419872" y="4869160"/>
            <a:ext cx="0" cy="1584176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4788024" y="4869160"/>
            <a:ext cx="0" cy="1584176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508104" y="4869160"/>
            <a:ext cx="0" cy="1584176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779912" y="1196752"/>
            <a:ext cx="720080" cy="504056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779912" y="764704"/>
            <a:ext cx="720080" cy="504056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779912" y="260648"/>
            <a:ext cx="720080" cy="504056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915816" y="260648"/>
            <a:ext cx="720080" cy="504056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580112" y="2606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С</a:t>
            </a:r>
            <a:r>
              <a:rPr lang="en-US" sz="3200" dirty="0" smtClean="0">
                <a:solidFill>
                  <a:schemeClr val="bg1"/>
                </a:solidFill>
              </a:rPr>
              <a:t>/t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3140968"/>
            <a:ext cx="53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I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16416" y="3140968"/>
            <a:ext cx="827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O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80112" y="6165304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</a:t>
            </a:r>
            <a:endParaRPr lang="ru-RU" sz="3200" dirty="0">
              <a:solidFill>
                <a:schemeClr val="bg1"/>
              </a:solidFill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4139952" y="4869160"/>
            <a:ext cx="0" cy="1584176"/>
          </a:xfrm>
          <a:prstGeom prst="straightConnector1">
            <a:avLst/>
          </a:prstGeom>
          <a:ln w="57150" cmpd="sng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27584" y="1844824"/>
            <a:ext cx="6031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M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99592" y="2780928"/>
            <a:ext cx="53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>
                <a:solidFill>
                  <a:schemeClr val="bg1"/>
                </a:solidFill>
              </a:rPr>
              <a:t>$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99592" y="3717032"/>
            <a:ext cx="53955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IT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6296" y="1988840"/>
            <a:ext cx="6031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M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08304" y="2852936"/>
            <a:ext cx="53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>
                <a:solidFill>
                  <a:schemeClr val="bg1"/>
                </a:solidFill>
              </a:rPr>
              <a:t>$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36296" y="3717032"/>
            <a:ext cx="53955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IT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35696" y="2606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С</a:t>
            </a:r>
            <a:r>
              <a:rPr lang="en-US" sz="3200" dirty="0" smtClean="0">
                <a:solidFill>
                  <a:schemeClr val="bg1"/>
                </a:solidFill>
              </a:rPr>
              <a:t>/f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699792" y="5661248"/>
            <a:ext cx="6031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P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91880" y="5661248"/>
            <a:ext cx="6031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P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11960" y="5661248"/>
            <a:ext cx="53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>
                <a:solidFill>
                  <a:schemeClr val="bg1"/>
                </a:solidFill>
              </a:rPr>
              <a:t>$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32040" y="558924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t</a:t>
            </a:r>
            <a:endParaRPr lang="ru-RU" sz="3200" dirty="0">
              <a:solidFill>
                <a:schemeClr val="bg1"/>
              </a:solidFill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6588224" y="2636912"/>
            <a:ext cx="0" cy="2736304"/>
          </a:xfrm>
          <a:prstGeom prst="straightConnector1">
            <a:avLst/>
          </a:prstGeom>
          <a:ln w="57150" cmpd="sng">
            <a:solidFill>
              <a:schemeClr val="accent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2123728" y="2636912"/>
            <a:ext cx="0" cy="2664296"/>
          </a:xfrm>
          <a:prstGeom prst="straightConnector1">
            <a:avLst/>
          </a:prstGeom>
          <a:ln w="57150" cmpd="sng">
            <a:solidFill>
              <a:schemeClr val="accent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H="1" flipV="1">
            <a:off x="2051720" y="5301208"/>
            <a:ext cx="4536504" cy="72008"/>
          </a:xfrm>
          <a:prstGeom prst="straightConnector1">
            <a:avLst/>
          </a:prstGeom>
          <a:ln w="57150" cmpd="sng">
            <a:solidFill>
              <a:schemeClr val="accent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2276872"/>
            <a:ext cx="230425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68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571736" y="2071678"/>
            <a:ext cx="4071966" cy="107157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Медицинская</a:t>
            </a:r>
          </a:p>
          <a:p>
            <a:pPr algn="ctr"/>
            <a:r>
              <a:rPr lang="ru-RU" sz="3600" b="1" dirty="0" smtClean="0"/>
              <a:t> услуга</a:t>
            </a:r>
            <a:endParaRPr lang="ru-RU" sz="36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571736" y="214290"/>
            <a:ext cx="4071966" cy="107157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Менеджмент  учреждения и подразделения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570363" y="3977089"/>
            <a:ext cx="4071966" cy="257176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- кадры</a:t>
            </a:r>
          </a:p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- оборудование</a:t>
            </a:r>
          </a:p>
          <a:p>
            <a:pPr lvl="0" algn="ctr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 расходные   </a:t>
            </a:r>
          </a:p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  материалы</a:t>
            </a:r>
          </a:p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- медикаменты</a:t>
            </a:r>
          </a:p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-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финансы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42844" y="2071678"/>
            <a:ext cx="2214578" cy="107157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Нуждающийся пациент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786578" y="2071678"/>
            <a:ext cx="2214578" cy="107157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Удовлетворенный</a:t>
            </a:r>
          </a:p>
          <a:p>
            <a:pPr algn="ctr"/>
            <a:r>
              <a:rPr lang="ru-RU" dirty="0" smtClean="0"/>
              <a:t>пациент</a:t>
            </a:r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4036215" y="1178703"/>
            <a:ext cx="1214446" cy="857256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16200000">
            <a:off x="4036215" y="3321843"/>
            <a:ext cx="1214446" cy="857256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714480" y="3000372"/>
            <a:ext cx="1571636" cy="857256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6000760" y="3000372"/>
            <a:ext cx="1571636" cy="857256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85720" y="2714620"/>
            <a:ext cx="857256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АПУ ССМП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785918" y="1357298"/>
            <a:ext cx="857256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ПДО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000364" y="2214554"/>
            <a:ext cx="857256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ДО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143372" y="3143248"/>
            <a:ext cx="857256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ОБ</a:t>
            </a:r>
            <a:endParaRPr lang="ru-RU" sz="2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357818" y="3786190"/>
            <a:ext cx="857256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РО</a:t>
            </a:r>
            <a:endParaRPr lang="ru-RU" sz="2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572264" y="4572008"/>
            <a:ext cx="857256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</a:t>
            </a:r>
            <a:endParaRPr lang="ru-RU" sz="2400" b="1" dirty="0"/>
          </a:p>
        </p:txBody>
      </p:sp>
      <p:cxnSp>
        <p:nvCxnSpPr>
          <p:cNvPr id="27" name="Прямая соединительная линия 26"/>
          <p:cNvCxnSpPr>
            <a:stCxn id="19" idx="3"/>
          </p:cNvCxnSpPr>
          <p:nvPr/>
        </p:nvCxnSpPr>
        <p:spPr>
          <a:xfrm>
            <a:off x="2643174" y="1714488"/>
            <a:ext cx="142876" cy="1588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2357933" y="2142833"/>
            <a:ext cx="856462" cy="136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20" idx="1"/>
          </p:cNvCxnSpPr>
          <p:nvPr/>
        </p:nvCxnSpPr>
        <p:spPr>
          <a:xfrm>
            <a:off x="2786050" y="2571744"/>
            <a:ext cx="214314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858186" y="2570950"/>
            <a:ext cx="142876" cy="1588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3572945" y="2999295"/>
            <a:ext cx="856462" cy="136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001062" y="3428206"/>
            <a:ext cx="214314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001194" y="3285330"/>
            <a:ext cx="142876" cy="1588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4715953" y="3713675"/>
            <a:ext cx="856462" cy="136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5144070" y="4142586"/>
            <a:ext cx="214314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215074" y="4143380"/>
            <a:ext cx="142876" cy="1588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5929833" y="4571725"/>
            <a:ext cx="856462" cy="136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6357950" y="5000636"/>
            <a:ext cx="214314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1500166" y="357166"/>
            <a:ext cx="6143668" cy="5643602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1214414" y="3143248"/>
            <a:ext cx="214314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7715272" y="3143248"/>
            <a:ext cx="214314" cy="1588"/>
          </a:xfrm>
          <a:prstGeom prst="straightConnector1">
            <a:avLst/>
          </a:prstGeom>
          <a:ln w="41275">
            <a:solidFill>
              <a:schemeClr val="bg1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7929586" y="2786058"/>
            <a:ext cx="857256" cy="71438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АПУ</a:t>
            </a:r>
            <a:endParaRPr lang="ru-RU" sz="2400" b="1" dirty="0"/>
          </a:p>
        </p:txBody>
      </p:sp>
      <p:cxnSp>
        <p:nvCxnSpPr>
          <p:cNvPr id="49" name="Прямая со стрелкой 48"/>
          <p:cNvCxnSpPr/>
          <p:nvPr/>
        </p:nvCxnSpPr>
        <p:spPr>
          <a:xfrm rot="5400000">
            <a:off x="2035951" y="1035827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rot="5400000">
            <a:off x="3179753" y="1963727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rot="5400000">
            <a:off x="4394199" y="2892421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5400000">
            <a:off x="5537207" y="3535363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>
            <a:off x="6823091" y="4321181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5400000" flipH="1" flipV="1">
            <a:off x="2036151" y="2321118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 flipH="1" flipV="1">
            <a:off x="3180347" y="3177579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 flipH="1" flipV="1">
            <a:off x="4394793" y="4106273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5400000" flipH="1" flipV="1">
            <a:off x="5537801" y="4749215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5400000" flipH="1" flipV="1">
            <a:off x="6823685" y="5535033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5400000" flipH="1" flipV="1">
            <a:off x="465703" y="3677645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rot="5400000" flipH="1" flipV="1">
            <a:off x="8181007" y="3749084"/>
            <a:ext cx="356396" cy="1981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rot="5400000">
            <a:off x="465109" y="2463793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rot="5400000">
            <a:off x="8180413" y="2535231"/>
            <a:ext cx="357190" cy="1588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Круговая стрелка 67"/>
          <p:cNvSpPr/>
          <p:nvPr/>
        </p:nvSpPr>
        <p:spPr>
          <a:xfrm rot="10800000">
            <a:off x="2143108" y="2643182"/>
            <a:ext cx="1071570" cy="785818"/>
          </a:xfrm>
          <a:prstGeom prst="circular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9" name="Круговая стрелка 68"/>
          <p:cNvSpPr/>
          <p:nvPr/>
        </p:nvSpPr>
        <p:spPr>
          <a:xfrm rot="10800000">
            <a:off x="3214678" y="3571876"/>
            <a:ext cx="1071570" cy="785818"/>
          </a:xfrm>
          <a:prstGeom prst="circular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0" name="Круговая стрелка 69"/>
          <p:cNvSpPr/>
          <p:nvPr/>
        </p:nvSpPr>
        <p:spPr>
          <a:xfrm rot="10800000">
            <a:off x="4500562" y="4357694"/>
            <a:ext cx="1071570" cy="785818"/>
          </a:xfrm>
          <a:prstGeom prst="circular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1" name="Круговая стрелка 70"/>
          <p:cNvSpPr/>
          <p:nvPr/>
        </p:nvSpPr>
        <p:spPr>
          <a:xfrm rot="10800000">
            <a:off x="5715008" y="5072074"/>
            <a:ext cx="1071570" cy="785818"/>
          </a:xfrm>
          <a:prstGeom prst="circular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3" name="Круговая стрелка 72"/>
          <p:cNvSpPr/>
          <p:nvPr/>
        </p:nvSpPr>
        <p:spPr>
          <a:xfrm rot="10800000">
            <a:off x="7143768" y="3071810"/>
            <a:ext cx="1071570" cy="785818"/>
          </a:xfrm>
          <a:prstGeom prst="circular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4" name="Круговая стрелка 73"/>
          <p:cNvSpPr/>
          <p:nvPr/>
        </p:nvSpPr>
        <p:spPr>
          <a:xfrm rot="10800000">
            <a:off x="785786" y="3071810"/>
            <a:ext cx="1071570" cy="785818"/>
          </a:xfrm>
          <a:prstGeom prst="circular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it-a-2\Documents\Дизайнерский подход\Новая папка\new\Безимени-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214282" y="357166"/>
            <a:ext cx="8929718" cy="4591070"/>
            <a:chOff x="0" y="1214422"/>
            <a:chExt cx="8929718" cy="4591070"/>
          </a:xfrm>
        </p:grpSpPr>
        <p:pic>
          <p:nvPicPr>
            <p:cNvPr id="4" name="Picture 2" descr="C:\Users\a-it-a-2\Documents\документ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214422"/>
              <a:ext cx="7072330" cy="4377519"/>
            </a:xfrm>
            <a:prstGeom prst="rect">
              <a:avLst/>
            </a:prstGeom>
            <a:noFill/>
          </p:spPr>
        </p:pic>
        <p:sp>
          <p:nvSpPr>
            <p:cNvPr id="5" name="Стрелка вправо с вырезом 4"/>
            <p:cNvSpPr/>
            <p:nvPr/>
          </p:nvSpPr>
          <p:spPr>
            <a:xfrm rot="3554574">
              <a:off x="4848197" y="3062452"/>
              <a:ext cx="1071570" cy="753291"/>
            </a:xfrm>
            <a:prstGeom prst="notchedRightArrow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>
              <a:lum bright="-18000" contrast="35000"/>
            </a:blip>
            <a:srcRect/>
            <a:stretch>
              <a:fillRect/>
            </a:stretch>
          </p:blipFill>
          <p:spPr bwMode="auto">
            <a:xfrm>
              <a:off x="2571736" y="4214818"/>
              <a:ext cx="6357982" cy="159067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41275" cap="sq">
              <a:solidFill>
                <a:srgbClr val="FF000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482</Words>
  <Application>Microsoft Macintosh PowerPoint</Application>
  <PresentationFormat>Экран (4:3)</PresentationFormat>
  <Paragraphs>109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Марат Хамидуллин</dc:creator>
  <cp:lastModifiedBy>Ildar Khayrullin</cp:lastModifiedBy>
  <cp:revision>30</cp:revision>
  <dcterms:created xsi:type="dcterms:W3CDTF">2013-04-12T10:00:46Z</dcterms:created>
  <dcterms:modified xsi:type="dcterms:W3CDTF">2013-04-16T17:21:44Z</dcterms:modified>
</cp:coreProperties>
</file>